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7" d="100"/>
          <a:sy n="77" d="100"/>
        </p:scale>
        <p:origin x="1296"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12/25/2021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4009131"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Cleiton Otavio da Exaltação Rocha</a:t>
            </a:r>
          </a:p>
          <a:p>
            <a:r>
              <a:rPr lang="en-US" dirty="0">
                <a:solidFill>
                  <a:schemeClr val="bg2"/>
                </a:solidFill>
                <a:latin typeface="Abadi" panose="020B0604020104020204" pitchFamily="34" charset="0"/>
                <a:ea typeface="SF Pro" pitchFamily="2" charset="0"/>
                <a:cs typeface="SF Pro" pitchFamily="2" charset="0"/>
              </a:rPr>
              <a:t>25/12/2021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5"/>
            <a:ext cx="5325989" cy="4351338"/>
          </a:xfrm>
          <a:prstGeom prst="rect">
            <a:avLst/>
          </a:prstGeom>
        </p:spPr>
        <p:txBody>
          <a:bodyPr/>
          <a:lstStyle/>
          <a:p>
            <a:pPr algn="just"/>
            <a:r>
              <a:rPr lang="en-US" sz="2200" dirty="0">
                <a:solidFill>
                  <a:schemeClr val="accent3">
                    <a:lumMod val="25000"/>
                  </a:schemeClr>
                </a:solidFill>
                <a:latin typeface="Abadi" panose="020B0604020104020204" pitchFamily="34" charset="0"/>
              </a:rPr>
              <a:t>The first step is to load the data using the Pandas '</a:t>
            </a:r>
            <a:r>
              <a:rPr lang="en-US" sz="2200" dirty="0" err="1">
                <a:solidFill>
                  <a:schemeClr val="accent3">
                    <a:lumMod val="25000"/>
                  </a:schemeClr>
                </a:solidFill>
                <a:latin typeface="Abadi" panose="020B0604020104020204" pitchFamily="34" charset="0"/>
              </a:rPr>
              <a:t>read_csv</a:t>
            </a:r>
            <a:r>
              <a:rPr lang="en-US" sz="2200" dirty="0">
                <a:solidFill>
                  <a:schemeClr val="accent3">
                    <a:lumMod val="25000"/>
                  </a:schemeClr>
                </a:solidFill>
                <a:latin typeface="Abadi" panose="020B0604020104020204" pitchFamily="34" charset="0"/>
              </a:rPr>
              <a:t>' function. After that, some information is extracted from the dataset, namely: 1) the percentage of missing values in each column was calculated. 2) the number of launches at each site was calculated 3) the number and occurrence of the mission result by orbit type was calculated and 4) a landing result label was created in the 'Result' column</a:t>
            </a:r>
          </a:p>
          <a:p>
            <a:r>
              <a:rPr lang="en-US" sz="2200" dirty="0">
                <a:solidFill>
                  <a:schemeClr val="accent3">
                    <a:lumMod val="25000"/>
                  </a:schemeClr>
                </a:solidFill>
                <a:latin typeface="Abadi" panose="020B0604020104020204" pitchFamily="34" charset="0"/>
              </a:rPr>
              <a:t>https://github.com/CleitonOERocha/IBM_DS_Final_Project/blob/main/labs-jupyter-spacex-Data%20wrangling.ipynb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tângulo 5">
            <a:extLst>
              <a:ext uri="{FF2B5EF4-FFF2-40B4-BE49-F238E27FC236}">
                <a16:creationId xmlns:a16="http://schemas.microsoft.com/office/drawing/2014/main" id="{F6FEA5DE-E5EA-49E5-B632-B8974326BDFC}"/>
              </a:ext>
            </a:extLst>
          </p:cNvPr>
          <p:cNvSpPr/>
          <p:nvPr/>
        </p:nvSpPr>
        <p:spPr>
          <a:xfrm>
            <a:off x="6322518" y="1674235"/>
            <a:ext cx="5325989" cy="13402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df</a:t>
            </a:r>
            <a:r>
              <a:rPr lang="pt-BR" dirty="0"/>
              <a:t>=</a:t>
            </a:r>
            <a:r>
              <a:rPr lang="pt-BR" dirty="0" err="1"/>
              <a:t>pd.read_csv</a:t>
            </a:r>
            <a:r>
              <a:rPr lang="pt-BR" dirty="0"/>
              <a:t>("https://cf-courses-data.s3.us.cloud-object-storage.appdomain.cloud/IBM-DS0321EN-SkillsNetwork/</a:t>
            </a:r>
            <a:r>
              <a:rPr lang="pt-BR" dirty="0" err="1"/>
              <a:t>datasets</a:t>
            </a:r>
            <a:r>
              <a:rPr lang="pt-BR" dirty="0"/>
              <a:t>/dataset_part_1.csv")</a:t>
            </a:r>
          </a:p>
        </p:txBody>
      </p:sp>
      <p:sp>
        <p:nvSpPr>
          <p:cNvPr id="7" name="Retângulo 6">
            <a:extLst>
              <a:ext uri="{FF2B5EF4-FFF2-40B4-BE49-F238E27FC236}">
                <a16:creationId xmlns:a16="http://schemas.microsoft.com/office/drawing/2014/main" id="{7437AAF4-635F-40BA-BE7B-F54873E958F3}"/>
              </a:ext>
            </a:extLst>
          </p:cNvPr>
          <p:cNvSpPr/>
          <p:nvPr/>
        </p:nvSpPr>
        <p:spPr>
          <a:xfrm>
            <a:off x="6322517" y="3179762"/>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NA </a:t>
            </a:r>
            <a:r>
              <a:rPr lang="pt-BR" dirty="0" err="1"/>
              <a:t>Count</a:t>
            </a:r>
            <a:r>
              <a:rPr lang="pt-BR" dirty="0"/>
              <a:t>:</a:t>
            </a:r>
          </a:p>
          <a:p>
            <a:pPr algn="ctr"/>
            <a:r>
              <a:rPr lang="en-US" dirty="0" err="1"/>
              <a:t>df.isnull</a:t>
            </a:r>
            <a:r>
              <a:rPr lang="en-US" dirty="0"/>
              <a:t>().sum()/</a:t>
            </a:r>
            <a:r>
              <a:rPr lang="en-US" dirty="0" err="1"/>
              <a:t>df.count</a:t>
            </a:r>
            <a:r>
              <a:rPr lang="en-US" dirty="0"/>
              <a:t>()*100</a:t>
            </a:r>
            <a:endParaRPr lang="pt-BR" dirty="0"/>
          </a:p>
        </p:txBody>
      </p:sp>
      <p:sp>
        <p:nvSpPr>
          <p:cNvPr id="9" name="Retângulo 8">
            <a:extLst>
              <a:ext uri="{FF2B5EF4-FFF2-40B4-BE49-F238E27FC236}">
                <a16:creationId xmlns:a16="http://schemas.microsoft.com/office/drawing/2014/main" id="{B7430E6D-192B-4020-BDA2-7DAF79673BA8}"/>
              </a:ext>
            </a:extLst>
          </p:cNvPr>
          <p:cNvSpPr/>
          <p:nvPr/>
        </p:nvSpPr>
        <p:spPr>
          <a:xfrm>
            <a:off x="6322516" y="4021486"/>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Orbit</a:t>
            </a:r>
            <a:r>
              <a:rPr lang="pt-BR" dirty="0"/>
              <a:t> </a:t>
            </a:r>
            <a:r>
              <a:rPr lang="pt-BR" dirty="0" err="1"/>
              <a:t>count</a:t>
            </a:r>
            <a:r>
              <a:rPr lang="pt-BR" dirty="0"/>
              <a:t>:</a:t>
            </a:r>
          </a:p>
          <a:p>
            <a:pPr algn="ctr"/>
            <a:r>
              <a:rPr lang="en-US" dirty="0"/>
              <a:t>df["Orbit"].</a:t>
            </a:r>
            <a:r>
              <a:rPr lang="en-US" dirty="0" err="1"/>
              <a:t>value_counts</a:t>
            </a:r>
            <a:r>
              <a:rPr lang="en-US" dirty="0"/>
              <a:t>()</a:t>
            </a:r>
            <a:endParaRPr lang="pt-BR" dirty="0"/>
          </a:p>
        </p:txBody>
      </p:sp>
      <p:sp>
        <p:nvSpPr>
          <p:cNvPr id="10" name="Retângulo 9">
            <a:extLst>
              <a:ext uri="{FF2B5EF4-FFF2-40B4-BE49-F238E27FC236}">
                <a16:creationId xmlns:a16="http://schemas.microsoft.com/office/drawing/2014/main" id="{893B59C9-EE88-4D84-B81A-D635B4F029EE}"/>
              </a:ext>
            </a:extLst>
          </p:cNvPr>
          <p:cNvSpPr/>
          <p:nvPr/>
        </p:nvSpPr>
        <p:spPr>
          <a:xfrm>
            <a:off x="6322515" y="4866085"/>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4 – </a:t>
            </a:r>
            <a:r>
              <a:rPr lang="en-US" dirty="0"/>
              <a:t>Outcome</a:t>
            </a:r>
            <a:r>
              <a:rPr lang="pt-BR" dirty="0"/>
              <a:t> </a:t>
            </a:r>
            <a:r>
              <a:rPr lang="pt-BR" dirty="0" err="1"/>
              <a:t>count</a:t>
            </a:r>
            <a:r>
              <a:rPr lang="pt-BR" dirty="0"/>
              <a:t>:</a:t>
            </a:r>
          </a:p>
          <a:p>
            <a:pPr algn="ctr"/>
            <a:r>
              <a:rPr lang="en-US" dirty="0" err="1"/>
              <a:t>landing_outcomes</a:t>
            </a:r>
            <a:r>
              <a:rPr lang="en-US" dirty="0"/>
              <a:t> = df["Outcome"].</a:t>
            </a:r>
            <a:r>
              <a:rPr lang="en-US" dirty="0" err="1"/>
              <a:t>value_counts</a:t>
            </a:r>
            <a:r>
              <a:rPr lang="en-US" dirty="0"/>
              <a:t>()</a:t>
            </a:r>
          </a:p>
        </p:txBody>
      </p:sp>
      <p:sp>
        <p:nvSpPr>
          <p:cNvPr id="11" name="Retângulo 10">
            <a:extLst>
              <a:ext uri="{FF2B5EF4-FFF2-40B4-BE49-F238E27FC236}">
                <a16:creationId xmlns:a16="http://schemas.microsoft.com/office/drawing/2014/main" id="{9298801B-D8E5-42CC-BC4A-4FF8102A7699}"/>
              </a:ext>
            </a:extLst>
          </p:cNvPr>
          <p:cNvSpPr/>
          <p:nvPr/>
        </p:nvSpPr>
        <p:spPr>
          <a:xfrm>
            <a:off x="6322517" y="5763490"/>
            <a:ext cx="4637757" cy="788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5 – </a:t>
            </a:r>
            <a:r>
              <a:rPr lang="en-US" dirty="0"/>
              <a:t>Outcome</a:t>
            </a:r>
            <a:r>
              <a:rPr lang="pt-BR" dirty="0"/>
              <a:t> </a:t>
            </a:r>
            <a:r>
              <a:rPr lang="pt-BR" dirty="0" err="1"/>
              <a:t>Condition</a:t>
            </a:r>
            <a:r>
              <a:rPr lang="pt-BR" dirty="0"/>
              <a:t>:</a:t>
            </a:r>
          </a:p>
          <a:p>
            <a:pPr algn="ctr"/>
            <a:r>
              <a:rPr lang="en-US" dirty="0" err="1"/>
              <a:t>landing_class</a:t>
            </a:r>
            <a:r>
              <a:rPr lang="en-US" dirty="0"/>
              <a:t> = </a:t>
            </a:r>
            <a:r>
              <a:rPr lang="en-US" dirty="0" err="1"/>
              <a:t>np.where</a:t>
            </a:r>
            <a:r>
              <a:rPr lang="en-US" dirty="0"/>
              <a:t>(df["Outcome"] == </a:t>
            </a:r>
            <a:r>
              <a:rPr lang="en-US" dirty="0" err="1"/>
              <a:t>bad_outcomes</a:t>
            </a:r>
            <a:r>
              <a:rPr lang="en-US" dirty="0"/>
              <a:t>, 0, 1)</a:t>
            </a:r>
          </a:p>
        </p:txBody>
      </p:sp>
      <p:sp>
        <p:nvSpPr>
          <p:cNvPr id="12" name="Seta: para Baixo 11">
            <a:extLst>
              <a:ext uri="{FF2B5EF4-FFF2-40B4-BE49-F238E27FC236}">
                <a16:creationId xmlns:a16="http://schemas.microsoft.com/office/drawing/2014/main" id="{AF98CE35-9C3B-4191-843F-64CDC0D0FC6F}"/>
              </a:ext>
            </a:extLst>
          </p:cNvPr>
          <p:cNvSpPr/>
          <p:nvPr/>
        </p:nvSpPr>
        <p:spPr>
          <a:xfrm>
            <a:off x="11726106" y="2872402"/>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Seta: para Baixo 12">
            <a:extLst>
              <a:ext uri="{FF2B5EF4-FFF2-40B4-BE49-F238E27FC236}">
                <a16:creationId xmlns:a16="http://schemas.microsoft.com/office/drawing/2014/main" id="{A4676F67-9292-4673-A998-0656A99B3F16}"/>
              </a:ext>
            </a:extLst>
          </p:cNvPr>
          <p:cNvSpPr/>
          <p:nvPr/>
        </p:nvSpPr>
        <p:spPr>
          <a:xfrm>
            <a:off x="11726106" y="3702877"/>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Seta: para Baixo 13">
            <a:extLst>
              <a:ext uri="{FF2B5EF4-FFF2-40B4-BE49-F238E27FC236}">
                <a16:creationId xmlns:a16="http://schemas.microsoft.com/office/drawing/2014/main" id="{6DB7D120-6DBB-45F8-8E6B-CB1FCC509D2E}"/>
              </a:ext>
            </a:extLst>
          </p:cNvPr>
          <p:cNvSpPr/>
          <p:nvPr/>
        </p:nvSpPr>
        <p:spPr>
          <a:xfrm>
            <a:off x="11726106" y="4563426"/>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Seta: para Baixo 14">
            <a:extLst>
              <a:ext uri="{FF2B5EF4-FFF2-40B4-BE49-F238E27FC236}">
                <a16:creationId xmlns:a16="http://schemas.microsoft.com/office/drawing/2014/main" id="{4AA311CF-2E31-49FC-8DDA-9E2180F4A222}"/>
              </a:ext>
            </a:extLst>
          </p:cNvPr>
          <p:cNvSpPr/>
          <p:nvPr/>
        </p:nvSpPr>
        <p:spPr>
          <a:xfrm>
            <a:off x="11726102" y="5486781"/>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281" y="1774398"/>
            <a:ext cx="3337328" cy="4351338"/>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The generated graphics serve to understand more quickly some relevant information about the rockets, such as mission success, mass loss, etc.</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https://github.com/CleitonOERocha/IBM_DS_Final_Project/blob/main/jupyter-labs-eda-dataviz.ipynb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Imagem 5">
            <a:extLst>
              <a:ext uri="{FF2B5EF4-FFF2-40B4-BE49-F238E27FC236}">
                <a16:creationId xmlns:a16="http://schemas.microsoft.com/office/drawing/2014/main" id="{2D898E16-9A7A-4D3A-9B72-869576308C2F}"/>
              </a:ext>
            </a:extLst>
          </p:cNvPr>
          <p:cNvPicPr>
            <a:picLocks noChangeAspect="1"/>
          </p:cNvPicPr>
          <p:nvPr/>
        </p:nvPicPr>
        <p:blipFill>
          <a:blip r:embed="rId3"/>
          <a:stretch>
            <a:fillRect/>
          </a:stretch>
        </p:blipFill>
        <p:spPr>
          <a:xfrm>
            <a:off x="4190257" y="1774398"/>
            <a:ext cx="4189655" cy="1904849"/>
          </a:xfrm>
          <a:prstGeom prst="rect">
            <a:avLst/>
          </a:prstGeom>
        </p:spPr>
      </p:pic>
      <p:pic>
        <p:nvPicPr>
          <p:cNvPr id="8" name="Imagem 7">
            <a:extLst>
              <a:ext uri="{FF2B5EF4-FFF2-40B4-BE49-F238E27FC236}">
                <a16:creationId xmlns:a16="http://schemas.microsoft.com/office/drawing/2014/main" id="{444B19A8-0F67-42AF-9272-41A0348792B2}"/>
              </a:ext>
            </a:extLst>
          </p:cNvPr>
          <p:cNvPicPr>
            <a:picLocks noChangeAspect="1"/>
          </p:cNvPicPr>
          <p:nvPr/>
        </p:nvPicPr>
        <p:blipFill>
          <a:blip r:embed="rId4"/>
          <a:stretch>
            <a:fillRect/>
          </a:stretch>
        </p:blipFill>
        <p:spPr>
          <a:xfrm>
            <a:off x="4190257" y="3878998"/>
            <a:ext cx="4189655" cy="1959762"/>
          </a:xfrm>
          <a:prstGeom prst="rect">
            <a:avLst/>
          </a:prstGeom>
        </p:spPr>
      </p:pic>
      <p:pic>
        <p:nvPicPr>
          <p:cNvPr id="10" name="Imagem 9">
            <a:extLst>
              <a:ext uri="{FF2B5EF4-FFF2-40B4-BE49-F238E27FC236}">
                <a16:creationId xmlns:a16="http://schemas.microsoft.com/office/drawing/2014/main" id="{63C41AE8-A827-4F75-8353-C33D0966D577}"/>
              </a:ext>
            </a:extLst>
          </p:cNvPr>
          <p:cNvPicPr>
            <a:picLocks noChangeAspect="1"/>
          </p:cNvPicPr>
          <p:nvPr/>
        </p:nvPicPr>
        <p:blipFill>
          <a:blip r:embed="rId5"/>
          <a:stretch>
            <a:fillRect/>
          </a:stretch>
        </p:blipFill>
        <p:spPr>
          <a:xfrm>
            <a:off x="8592854" y="1773199"/>
            <a:ext cx="3337329" cy="1906048"/>
          </a:xfrm>
          <a:prstGeom prst="rect">
            <a:avLst/>
          </a:prstGeom>
        </p:spPr>
      </p:pic>
      <p:pic>
        <p:nvPicPr>
          <p:cNvPr id="12" name="Imagem 11">
            <a:extLst>
              <a:ext uri="{FF2B5EF4-FFF2-40B4-BE49-F238E27FC236}">
                <a16:creationId xmlns:a16="http://schemas.microsoft.com/office/drawing/2014/main" id="{FE1FAE81-605D-427B-A748-829053B26E09}"/>
              </a:ext>
            </a:extLst>
          </p:cNvPr>
          <p:cNvPicPr>
            <a:picLocks noChangeAspect="1"/>
          </p:cNvPicPr>
          <p:nvPr/>
        </p:nvPicPr>
        <p:blipFill>
          <a:blip r:embed="rId6"/>
          <a:stretch>
            <a:fillRect/>
          </a:stretch>
        </p:blipFill>
        <p:spPr>
          <a:xfrm>
            <a:off x="8592854" y="3878998"/>
            <a:ext cx="3337329" cy="1964147"/>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90233" y="5435721"/>
            <a:ext cx="8656596" cy="883629"/>
          </a:xfrm>
          <a:prstGeom prst="rect">
            <a:avLst/>
          </a:prstGeom>
        </p:spPr>
        <p:txBody>
          <a:bodyPr>
            <a:normAutofit fontScale="47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m 5">
            <a:extLst>
              <a:ext uri="{FF2B5EF4-FFF2-40B4-BE49-F238E27FC236}">
                <a16:creationId xmlns:a16="http://schemas.microsoft.com/office/drawing/2014/main" id="{FB6A2C24-302C-464F-833F-C821898A4CAF}"/>
              </a:ext>
            </a:extLst>
          </p:cNvPr>
          <p:cNvPicPr>
            <a:picLocks noChangeAspect="1"/>
          </p:cNvPicPr>
          <p:nvPr/>
        </p:nvPicPr>
        <p:blipFill>
          <a:blip r:embed="rId3"/>
          <a:stretch>
            <a:fillRect/>
          </a:stretch>
        </p:blipFill>
        <p:spPr>
          <a:xfrm>
            <a:off x="2088674" y="1470760"/>
            <a:ext cx="7878274" cy="358190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4749" y="5362497"/>
            <a:ext cx="10202789" cy="1096403"/>
          </a:xfrm>
          <a:prstGeom prst="rect">
            <a:avLst/>
          </a:prstGeom>
        </p:spPr>
        <p:txBody>
          <a:bodyPr>
            <a:normAutofit fontScale="77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m 5">
            <a:extLst>
              <a:ext uri="{FF2B5EF4-FFF2-40B4-BE49-F238E27FC236}">
                <a16:creationId xmlns:a16="http://schemas.microsoft.com/office/drawing/2014/main" id="{20F31BC2-877A-4DC9-9114-4B060FB3AF1F}"/>
              </a:ext>
            </a:extLst>
          </p:cNvPr>
          <p:cNvPicPr>
            <a:picLocks noChangeAspect="1"/>
          </p:cNvPicPr>
          <p:nvPr/>
        </p:nvPicPr>
        <p:blipFill>
          <a:blip r:embed="rId3"/>
          <a:stretch>
            <a:fillRect/>
          </a:stretch>
        </p:blipFill>
        <p:spPr>
          <a:xfrm>
            <a:off x="2267132" y="1448959"/>
            <a:ext cx="7657735" cy="35820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060515"/>
            <a:ext cx="9614066" cy="148454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m 5">
            <a:extLst>
              <a:ext uri="{FF2B5EF4-FFF2-40B4-BE49-F238E27FC236}">
                <a16:creationId xmlns:a16="http://schemas.microsoft.com/office/drawing/2014/main" id="{C4EF4B41-354E-4F5B-993B-EC0CC2DC54FB}"/>
              </a:ext>
            </a:extLst>
          </p:cNvPr>
          <p:cNvPicPr>
            <a:picLocks noChangeAspect="1"/>
          </p:cNvPicPr>
          <p:nvPr/>
        </p:nvPicPr>
        <p:blipFill>
          <a:blip r:embed="rId3"/>
          <a:stretch>
            <a:fillRect/>
          </a:stretch>
        </p:blipFill>
        <p:spPr>
          <a:xfrm>
            <a:off x="3100708" y="1433587"/>
            <a:ext cx="5990584" cy="342140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396494"/>
            <a:ext cx="8674614" cy="1164573"/>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m 5">
            <a:extLst>
              <a:ext uri="{FF2B5EF4-FFF2-40B4-BE49-F238E27FC236}">
                <a16:creationId xmlns:a16="http://schemas.microsoft.com/office/drawing/2014/main" id="{989E902D-5A54-4774-9FE1-FDA519807096}"/>
              </a:ext>
            </a:extLst>
          </p:cNvPr>
          <p:cNvPicPr>
            <a:picLocks noChangeAspect="1"/>
          </p:cNvPicPr>
          <p:nvPr/>
        </p:nvPicPr>
        <p:blipFill>
          <a:blip r:embed="rId3"/>
          <a:stretch>
            <a:fillRect/>
          </a:stretch>
        </p:blipFill>
        <p:spPr>
          <a:xfrm>
            <a:off x="1956801" y="1461505"/>
            <a:ext cx="8142020" cy="374011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13266" y="5170390"/>
            <a:ext cx="10829090" cy="1397196"/>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m 5">
            <a:extLst>
              <a:ext uri="{FF2B5EF4-FFF2-40B4-BE49-F238E27FC236}">
                <a16:creationId xmlns:a16="http://schemas.microsoft.com/office/drawing/2014/main" id="{3B3F23DE-BDC3-49CE-93AE-F3ED7DE7BB9D}"/>
              </a:ext>
            </a:extLst>
          </p:cNvPr>
          <p:cNvPicPr>
            <a:picLocks noChangeAspect="1"/>
          </p:cNvPicPr>
          <p:nvPr/>
        </p:nvPicPr>
        <p:blipFill>
          <a:blip r:embed="rId3"/>
          <a:stretch>
            <a:fillRect/>
          </a:stretch>
        </p:blipFill>
        <p:spPr>
          <a:xfrm>
            <a:off x="2275942" y="1371904"/>
            <a:ext cx="7640116" cy="365811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8" y="5524053"/>
            <a:ext cx="9726800" cy="1003039"/>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m 5">
            <a:extLst>
              <a:ext uri="{FF2B5EF4-FFF2-40B4-BE49-F238E27FC236}">
                <a16:creationId xmlns:a16="http://schemas.microsoft.com/office/drawing/2014/main" id="{98132D24-1097-45E3-BE35-6559E6463EA4}"/>
              </a:ext>
            </a:extLst>
          </p:cNvPr>
          <p:cNvPicPr>
            <a:picLocks noChangeAspect="1"/>
          </p:cNvPicPr>
          <p:nvPr/>
        </p:nvPicPr>
        <p:blipFill>
          <a:blip r:embed="rId3"/>
          <a:stretch>
            <a:fillRect/>
          </a:stretch>
        </p:blipFill>
        <p:spPr>
          <a:xfrm>
            <a:off x="3402332" y="1572887"/>
            <a:ext cx="5387335" cy="346597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4" name="Imagem 13">
            <a:extLst>
              <a:ext uri="{FF2B5EF4-FFF2-40B4-BE49-F238E27FC236}">
                <a16:creationId xmlns:a16="http://schemas.microsoft.com/office/drawing/2014/main" id="{2F864622-5082-410B-B3D3-2DF0AEECD910}"/>
              </a:ext>
            </a:extLst>
          </p:cNvPr>
          <p:cNvPicPr>
            <a:picLocks noChangeAspect="1"/>
          </p:cNvPicPr>
          <p:nvPr/>
        </p:nvPicPr>
        <p:blipFill>
          <a:blip r:embed="rId3"/>
          <a:stretch>
            <a:fillRect/>
          </a:stretch>
        </p:blipFill>
        <p:spPr>
          <a:xfrm>
            <a:off x="2995180" y="3120802"/>
            <a:ext cx="6201640" cy="152421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Imagem 7">
            <a:extLst>
              <a:ext uri="{FF2B5EF4-FFF2-40B4-BE49-F238E27FC236}">
                <a16:creationId xmlns:a16="http://schemas.microsoft.com/office/drawing/2014/main" id="{805EE635-5E26-4BA2-A8A3-6FE4D2A698CB}"/>
              </a:ext>
            </a:extLst>
          </p:cNvPr>
          <p:cNvPicPr>
            <a:picLocks noChangeAspect="1"/>
          </p:cNvPicPr>
          <p:nvPr/>
        </p:nvPicPr>
        <p:blipFill>
          <a:blip r:embed="rId3"/>
          <a:stretch>
            <a:fillRect/>
          </a:stretch>
        </p:blipFill>
        <p:spPr>
          <a:xfrm>
            <a:off x="2036279" y="2454732"/>
            <a:ext cx="7983064" cy="397247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m 5">
            <a:extLst>
              <a:ext uri="{FF2B5EF4-FFF2-40B4-BE49-F238E27FC236}">
                <a16:creationId xmlns:a16="http://schemas.microsoft.com/office/drawing/2014/main" id="{BE946FC5-D2F1-443A-9DA7-9F5667C33337}"/>
              </a:ext>
            </a:extLst>
          </p:cNvPr>
          <p:cNvPicPr>
            <a:picLocks noChangeAspect="1"/>
          </p:cNvPicPr>
          <p:nvPr/>
        </p:nvPicPr>
        <p:blipFill>
          <a:blip r:embed="rId3"/>
          <a:stretch>
            <a:fillRect/>
          </a:stretch>
        </p:blipFill>
        <p:spPr>
          <a:xfrm>
            <a:off x="1488515" y="3233747"/>
            <a:ext cx="9078592" cy="174331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m 5">
            <a:extLst>
              <a:ext uri="{FF2B5EF4-FFF2-40B4-BE49-F238E27FC236}">
                <a16:creationId xmlns:a16="http://schemas.microsoft.com/office/drawing/2014/main" id="{C73FE0DE-43F2-467C-A378-3047C45B530D}"/>
              </a:ext>
            </a:extLst>
          </p:cNvPr>
          <p:cNvPicPr>
            <a:picLocks noChangeAspect="1"/>
          </p:cNvPicPr>
          <p:nvPr/>
        </p:nvPicPr>
        <p:blipFill>
          <a:blip r:embed="rId3"/>
          <a:stretch>
            <a:fillRect/>
          </a:stretch>
        </p:blipFill>
        <p:spPr>
          <a:xfrm>
            <a:off x="669250" y="2871790"/>
            <a:ext cx="10717121" cy="321989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Imagem 7">
            <a:extLst>
              <a:ext uri="{FF2B5EF4-FFF2-40B4-BE49-F238E27FC236}">
                <a16:creationId xmlns:a16="http://schemas.microsoft.com/office/drawing/2014/main" id="{F959EAAE-CE01-4A3C-9CFB-C8BEE8AE4A31}"/>
              </a:ext>
            </a:extLst>
          </p:cNvPr>
          <p:cNvPicPr>
            <a:picLocks noChangeAspect="1"/>
          </p:cNvPicPr>
          <p:nvPr/>
        </p:nvPicPr>
        <p:blipFill>
          <a:blip r:embed="rId3"/>
          <a:stretch>
            <a:fillRect/>
          </a:stretch>
        </p:blipFill>
        <p:spPr>
          <a:xfrm>
            <a:off x="1523362" y="3339214"/>
            <a:ext cx="9145276" cy="132416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Imagem 6">
            <a:extLst>
              <a:ext uri="{FF2B5EF4-FFF2-40B4-BE49-F238E27FC236}">
                <a16:creationId xmlns:a16="http://schemas.microsoft.com/office/drawing/2014/main" id="{BBD988E2-7887-435B-99AD-DD40B89059EF}"/>
              </a:ext>
            </a:extLst>
          </p:cNvPr>
          <p:cNvPicPr>
            <a:picLocks noChangeAspect="1"/>
          </p:cNvPicPr>
          <p:nvPr/>
        </p:nvPicPr>
        <p:blipFill>
          <a:blip r:embed="rId3"/>
          <a:stretch>
            <a:fillRect/>
          </a:stretch>
        </p:blipFill>
        <p:spPr>
          <a:xfrm>
            <a:off x="676290" y="3782991"/>
            <a:ext cx="10745700" cy="232442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m 5">
            <a:extLst>
              <a:ext uri="{FF2B5EF4-FFF2-40B4-BE49-F238E27FC236}">
                <a16:creationId xmlns:a16="http://schemas.microsoft.com/office/drawing/2014/main" id="{234A02B3-DEAB-4DFB-8D76-4A23979D90C1}"/>
              </a:ext>
            </a:extLst>
          </p:cNvPr>
          <p:cNvPicPr>
            <a:picLocks noChangeAspect="1"/>
          </p:cNvPicPr>
          <p:nvPr/>
        </p:nvPicPr>
        <p:blipFill>
          <a:blip r:embed="rId3"/>
          <a:stretch>
            <a:fillRect/>
          </a:stretch>
        </p:blipFill>
        <p:spPr>
          <a:xfrm>
            <a:off x="1580520" y="3069847"/>
            <a:ext cx="9030960" cy="270547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m 5">
            <a:extLst>
              <a:ext uri="{FF2B5EF4-FFF2-40B4-BE49-F238E27FC236}">
                <a16:creationId xmlns:a16="http://schemas.microsoft.com/office/drawing/2014/main" id="{9543F97E-86D3-4F02-9EE2-6CB8213F2E7D}"/>
              </a:ext>
            </a:extLst>
          </p:cNvPr>
          <p:cNvPicPr>
            <a:picLocks noChangeAspect="1"/>
          </p:cNvPicPr>
          <p:nvPr/>
        </p:nvPicPr>
        <p:blipFill>
          <a:blip r:embed="rId3"/>
          <a:stretch>
            <a:fillRect/>
          </a:stretch>
        </p:blipFill>
        <p:spPr>
          <a:xfrm>
            <a:off x="2303016" y="3135992"/>
            <a:ext cx="7449590" cy="116221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Imagem 7">
            <a:extLst>
              <a:ext uri="{FF2B5EF4-FFF2-40B4-BE49-F238E27FC236}">
                <a16:creationId xmlns:a16="http://schemas.microsoft.com/office/drawing/2014/main" id="{AB97D2D6-A915-44A4-94E1-772C2EB47C4F}"/>
              </a:ext>
            </a:extLst>
          </p:cNvPr>
          <p:cNvPicPr>
            <a:picLocks noChangeAspect="1"/>
          </p:cNvPicPr>
          <p:nvPr/>
        </p:nvPicPr>
        <p:blipFill>
          <a:blip r:embed="rId3"/>
          <a:stretch>
            <a:fillRect/>
          </a:stretch>
        </p:blipFill>
        <p:spPr>
          <a:xfrm>
            <a:off x="770011" y="4001294"/>
            <a:ext cx="10688542" cy="152421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7318"/>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m 5">
            <a:extLst>
              <a:ext uri="{FF2B5EF4-FFF2-40B4-BE49-F238E27FC236}">
                <a16:creationId xmlns:a16="http://schemas.microsoft.com/office/drawing/2014/main" id="{28FBA667-47FE-445E-A585-DA64E655AE2E}"/>
              </a:ext>
            </a:extLst>
          </p:cNvPr>
          <p:cNvPicPr>
            <a:picLocks noChangeAspect="1"/>
          </p:cNvPicPr>
          <p:nvPr/>
        </p:nvPicPr>
        <p:blipFill>
          <a:blip r:embed="rId3"/>
          <a:stretch>
            <a:fillRect/>
          </a:stretch>
        </p:blipFill>
        <p:spPr>
          <a:xfrm>
            <a:off x="688303" y="3861535"/>
            <a:ext cx="10679015" cy="242921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80623" y="1916482"/>
            <a:ext cx="5593211" cy="4225925"/>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a:rPr>
              <a:t>A request of type 'GET' is made to get the information back in a JSON format. After that, the JSON is transformed into a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in Pandas format, ready for analysis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https://github.com/CleitonOERocha/IBM_DS_Final_Project/blob/main/jupyter-labs-spacex-data-collection-api.ipynb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tângulo 1">
            <a:extLst>
              <a:ext uri="{FF2B5EF4-FFF2-40B4-BE49-F238E27FC236}">
                <a16:creationId xmlns:a16="http://schemas.microsoft.com/office/drawing/2014/main" id="{01EED5E1-662A-4CB9-B7A2-363AF506CB79}"/>
              </a:ext>
            </a:extLst>
          </p:cNvPr>
          <p:cNvSpPr/>
          <p:nvPr/>
        </p:nvSpPr>
        <p:spPr>
          <a:xfrm>
            <a:off x="6637482" y="1916482"/>
            <a:ext cx="4172480" cy="10146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spacex_url</a:t>
            </a:r>
            <a:r>
              <a:rPr lang="pt-BR" dirty="0"/>
              <a:t>="https://api.spacexdata.com/v4/</a:t>
            </a:r>
            <a:r>
              <a:rPr lang="pt-BR" dirty="0" err="1"/>
              <a:t>launches</a:t>
            </a:r>
            <a:r>
              <a:rPr lang="pt-BR" dirty="0"/>
              <a:t>/</a:t>
            </a:r>
            <a:r>
              <a:rPr lang="pt-BR" dirty="0" err="1"/>
              <a:t>past</a:t>
            </a:r>
            <a:r>
              <a:rPr lang="pt-BR" dirty="0"/>
              <a:t>"</a:t>
            </a:r>
          </a:p>
        </p:txBody>
      </p:sp>
      <p:sp>
        <p:nvSpPr>
          <p:cNvPr id="7" name="Retângulo 6">
            <a:extLst>
              <a:ext uri="{FF2B5EF4-FFF2-40B4-BE49-F238E27FC236}">
                <a16:creationId xmlns:a16="http://schemas.microsoft.com/office/drawing/2014/main" id="{504292F0-F18B-4A57-AEA6-B5AD54637F76}"/>
              </a:ext>
            </a:extLst>
          </p:cNvPr>
          <p:cNvSpPr/>
          <p:nvPr/>
        </p:nvSpPr>
        <p:spPr>
          <a:xfrm>
            <a:off x="6637482" y="3362434"/>
            <a:ext cx="4154576" cy="87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GET </a:t>
            </a:r>
            <a:r>
              <a:rPr lang="pt-BR" dirty="0" err="1"/>
              <a:t>Requistion</a:t>
            </a:r>
            <a:r>
              <a:rPr lang="pt-BR" dirty="0"/>
              <a:t>:</a:t>
            </a:r>
          </a:p>
          <a:p>
            <a:pPr algn="ctr"/>
            <a:r>
              <a:rPr lang="pt-BR" dirty="0"/>
              <a:t>response = </a:t>
            </a:r>
            <a:r>
              <a:rPr lang="pt-BR" dirty="0" err="1"/>
              <a:t>requests.get</a:t>
            </a:r>
            <a:r>
              <a:rPr lang="pt-BR" dirty="0"/>
              <a:t>(</a:t>
            </a:r>
            <a:r>
              <a:rPr lang="pt-BR" dirty="0" err="1"/>
              <a:t>spacex_url</a:t>
            </a:r>
            <a:r>
              <a:rPr lang="pt-BR" dirty="0"/>
              <a:t>)</a:t>
            </a:r>
          </a:p>
        </p:txBody>
      </p:sp>
      <p:sp>
        <p:nvSpPr>
          <p:cNvPr id="8" name="Retângulo 7">
            <a:extLst>
              <a:ext uri="{FF2B5EF4-FFF2-40B4-BE49-F238E27FC236}">
                <a16:creationId xmlns:a16="http://schemas.microsoft.com/office/drawing/2014/main" id="{0AF7C4F8-E71E-432E-8061-6A160F12A079}"/>
              </a:ext>
            </a:extLst>
          </p:cNvPr>
          <p:cNvSpPr/>
          <p:nvPr/>
        </p:nvSpPr>
        <p:spPr>
          <a:xfrm>
            <a:off x="6637482" y="4664338"/>
            <a:ext cx="4154577" cy="87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json_normalize</a:t>
            </a:r>
            <a:r>
              <a:rPr lang="pt-BR" dirty="0"/>
              <a:t>:</a:t>
            </a:r>
          </a:p>
          <a:p>
            <a:pPr algn="ctr"/>
            <a:r>
              <a:rPr lang="pt-BR" dirty="0"/>
              <a:t>data = </a:t>
            </a:r>
            <a:r>
              <a:rPr lang="pt-BR" dirty="0" err="1"/>
              <a:t>pd.json_normalize</a:t>
            </a:r>
            <a:r>
              <a:rPr lang="pt-BR" dirty="0"/>
              <a:t>(</a:t>
            </a:r>
            <a:r>
              <a:rPr lang="pt-BR" dirty="0" err="1"/>
              <a:t>response.json</a:t>
            </a:r>
            <a:r>
              <a:rPr lang="pt-BR" dirty="0"/>
              <a:t>())</a:t>
            </a:r>
          </a:p>
        </p:txBody>
      </p:sp>
      <p:sp>
        <p:nvSpPr>
          <p:cNvPr id="9" name="Seta: para Baixo 8">
            <a:extLst>
              <a:ext uri="{FF2B5EF4-FFF2-40B4-BE49-F238E27FC236}">
                <a16:creationId xmlns:a16="http://schemas.microsoft.com/office/drawing/2014/main" id="{48824FD1-5486-4FDF-BADB-05F1133C8C95}"/>
              </a:ext>
            </a:extLst>
          </p:cNvPr>
          <p:cNvSpPr/>
          <p:nvPr/>
        </p:nvSpPr>
        <p:spPr>
          <a:xfrm>
            <a:off x="8491845" y="2985296"/>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Seta: para Baixo 9">
            <a:extLst>
              <a:ext uri="{FF2B5EF4-FFF2-40B4-BE49-F238E27FC236}">
                <a16:creationId xmlns:a16="http://schemas.microsoft.com/office/drawing/2014/main" id="{20D5AB00-8949-44A2-A291-454F321B5840}"/>
              </a:ext>
            </a:extLst>
          </p:cNvPr>
          <p:cNvSpPr/>
          <p:nvPr/>
        </p:nvSpPr>
        <p:spPr>
          <a:xfrm>
            <a:off x="8495328" y="4289361"/>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https://github.com/CleitonOERocha/IBM_DS_Final_Project/blob/main/jupyter-labs-webscraping.ipynb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tângulo 6">
            <a:extLst>
              <a:ext uri="{FF2B5EF4-FFF2-40B4-BE49-F238E27FC236}">
                <a16:creationId xmlns:a16="http://schemas.microsoft.com/office/drawing/2014/main" id="{E5C83555-EB7F-44B0-B421-D020A348CE7A}"/>
              </a:ext>
            </a:extLst>
          </p:cNvPr>
          <p:cNvSpPr/>
          <p:nvPr/>
        </p:nvSpPr>
        <p:spPr>
          <a:xfrm>
            <a:off x="5718963" y="1393700"/>
            <a:ext cx="5991616" cy="1080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static_url</a:t>
            </a:r>
            <a:r>
              <a:rPr lang="pt-BR" dirty="0"/>
              <a:t>="https://en.wikipedia.org/w/</a:t>
            </a:r>
            <a:r>
              <a:rPr lang="pt-BR" dirty="0" err="1"/>
              <a:t>index.php?title</a:t>
            </a:r>
            <a:r>
              <a:rPr lang="pt-BR" dirty="0"/>
              <a:t>=List_of_Falcon_9_and_Falcon_Heavy_launches&amp;oldid=1027686922"</a:t>
            </a:r>
          </a:p>
        </p:txBody>
      </p:sp>
      <p:sp>
        <p:nvSpPr>
          <p:cNvPr id="8" name="Seta: para Baixo 7">
            <a:extLst>
              <a:ext uri="{FF2B5EF4-FFF2-40B4-BE49-F238E27FC236}">
                <a16:creationId xmlns:a16="http://schemas.microsoft.com/office/drawing/2014/main" id="{D9980897-8EFF-435F-9B86-9A23D4AEADE7}"/>
              </a:ext>
            </a:extLst>
          </p:cNvPr>
          <p:cNvSpPr/>
          <p:nvPr/>
        </p:nvSpPr>
        <p:spPr>
          <a:xfrm>
            <a:off x="8601344" y="2553793"/>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tângulo 8">
            <a:extLst>
              <a:ext uri="{FF2B5EF4-FFF2-40B4-BE49-F238E27FC236}">
                <a16:creationId xmlns:a16="http://schemas.microsoft.com/office/drawing/2014/main" id="{B51FFEB7-D932-4DBD-9D0A-6181F04F6065}"/>
              </a:ext>
            </a:extLst>
          </p:cNvPr>
          <p:cNvSpPr/>
          <p:nvPr/>
        </p:nvSpPr>
        <p:spPr>
          <a:xfrm>
            <a:off x="6357791" y="2902633"/>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GET </a:t>
            </a:r>
            <a:r>
              <a:rPr lang="pt-BR" dirty="0" err="1"/>
              <a:t>Requisition</a:t>
            </a:r>
            <a:r>
              <a:rPr lang="pt-BR" dirty="0"/>
              <a:t>:</a:t>
            </a:r>
          </a:p>
          <a:p>
            <a:pPr algn="ctr"/>
            <a:r>
              <a:rPr lang="pt-BR" dirty="0"/>
              <a:t>response = </a:t>
            </a:r>
            <a:r>
              <a:rPr lang="pt-BR" dirty="0" err="1"/>
              <a:t>requests.get</a:t>
            </a:r>
            <a:r>
              <a:rPr lang="pt-BR" dirty="0"/>
              <a:t>(</a:t>
            </a:r>
            <a:r>
              <a:rPr lang="pt-BR" dirty="0" err="1"/>
              <a:t>static_url</a:t>
            </a:r>
            <a:r>
              <a:rPr lang="pt-BR" dirty="0"/>
              <a:t>)</a:t>
            </a:r>
          </a:p>
        </p:txBody>
      </p:sp>
      <p:sp>
        <p:nvSpPr>
          <p:cNvPr id="10" name="Retângulo 9">
            <a:extLst>
              <a:ext uri="{FF2B5EF4-FFF2-40B4-BE49-F238E27FC236}">
                <a16:creationId xmlns:a16="http://schemas.microsoft.com/office/drawing/2014/main" id="{1B8D3038-008B-47FF-861E-03D14DDC9BCB}"/>
              </a:ext>
            </a:extLst>
          </p:cNvPr>
          <p:cNvSpPr/>
          <p:nvPr/>
        </p:nvSpPr>
        <p:spPr>
          <a:xfrm>
            <a:off x="6357791" y="4273979"/>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Transform</a:t>
            </a:r>
            <a:r>
              <a:rPr lang="pt-BR" dirty="0"/>
              <a:t> in </a:t>
            </a:r>
            <a:r>
              <a:rPr lang="pt-BR" dirty="0" err="1"/>
              <a:t>list</a:t>
            </a:r>
            <a:r>
              <a:rPr lang="pt-BR" dirty="0"/>
              <a:t>:</a:t>
            </a:r>
          </a:p>
          <a:p>
            <a:pPr algn="ctr"/>
            <a:r>
              <a:rPr lang="pt-BR" dirty="0" err="1"/>
              <a:t>soup</a:t>
            </a:r>
            <a:r>
              <a:rPr lang="pt-BR" dirty="0"/>
              <a:t> = </a:t>
            </a:r>
            <a:r>
              <a:rPr lang="pt-BR" dirty="0" err="1"/>
              <a:t>BeautifulSoup</a:t>
            </a:r>
            <a:r>
              <a:rPr lang="pt-BR" dirty="0"/>
              <a:t>(</a:t>
            </a:r>
            <a:r>
              <a:rPr lang="pt-BR" dirty="0" err="1"/>
              <a:t>response.text</a:t>
            </a:r>
            <a:r>
              <a:rPr lang="pt-BR" dirty="0"/>
              <a:t>, "</a:t>
            </a:r>
            <a:r>
              <a:rPr lang="pt-BR" dirty="0" err="1"/>
              <a:t>html.parser</a:t>
            </a:r>
            <a:r>
              <a:rPr lang="pt-BR" dirty="0"/>
              <a:t>")</a:t>
            </a:r>
          </a:p>
        </p:txBody>
      </p:sp>
      <p:sp>
        <p:nvSpPr>
          <p:cNvPr id="13" name="Retângulo 12">
            <a:extLst>
              <a:ext uri="{FF2B5EF4-FFF2-40B4-BE49-F238E27FC236}">
                <a16:creationId xmlns:a16="http://schemas.microsoft.com/office/drawing/2014/main" id="{107C01CE-5123-4372-8AE1-EAF24AEAE956}"/>
              </a:ext>
            </a:extLst>
          </p:cNvPr>
          <p:cNvSpPr/>
          <p:nvPr/>
        </p:nvSpPr>
        <p:spPr>
          <a:xfrm>
            <a:off x="6357791" y="5670377"/>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4 – </a:t>
            </a:r>
            <a:r>
              <a:rPr lang="pt-BR" dirty="0" err="1"/>
              <a:t>Transform</a:t>
            </a:r>
            <a:r>
              <a:rPr lang="pt-BR" dirty="0"/>
              <a:t> in </a:t>
            </a:r>
            <a:r>
              <a:rPr lang="pt-BR" dirty="0" err="1"/>
              <a:t>df</a:t>
            </a:r>
            <a:r>
              <a:rPr lang="pt-BR" dirty="0"/>
              <a:t>:</a:t>
            </a:r>
          </a:p>
          <a:p>
            <a:pPr algn="ctr"/>
            <a:r>
              <a:rPr lang="pt-BR" dirty="0" err="1"/>
              <a:t>html_tables</a:t>
            </a:r>
            <a:r>
              <a:rPr lang="pt-BR" dirty="0"/>
              <a:t> = </a:t>
            </a:r>
            <a:r>
              <a:rPr lang="pt-BR" dirty="0" err="1"/>
              <a:t>soup.find_all</a:t>
            </a:r>
            <a:r>
              <a:rPr lang="pt-BR" dirty="0"/>
              <a:t>('</a:t>
            </a:r>
            <a:r>
              <a:rPr lang="pt-BR" dirty="0" err="1"/>
              <a:t>table</a:t>
            </a:r>
            <a:r>
              <a:rPr lang="pt-BR" dirty="0"/>
              <a:t>')</a:t>
            </a:r>
          </a:p>
        </p:txBody>
      </p:sp>
      <p:sp>
        <p:nvSpPr>
          <p:cNvPr id="14" name="Seta: para Baixo 13">
            <a:extLst>
              <a:ext uri="{FF2B5EF4-FFF2-40B4-BE49-F238E27FC236}">
                <a16:creationId xmlns:a16="http://schemas.microsoft.com/office/drawing/2014/main" id="{7912937E-12DB-4ABA-A3C8-0F8F3AFD7D9F}"/>
              </a:ext>
            </a:extLst>
          </p:cNvPr>
          <p:cNvSpPr/>
          <p:nvPr/>
        </p:nvSpPr>
        <p:spPr>
          <a:xfrm>
            <a:off x="8601344" y="3923902"/>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Seta: para Baixo 14">
            <a:extLst>
              <a:ext uri="{FF2B5EF4-FFF2-40B4-BE49-F238E27FC236}">
                <a16:creationId xmlns:a16="http://schemas.microsoft.com/office/drawing/2014/main" id="{89EABCC1-B5E7-45B8-8893-95C916755B92}"/>
              </a:ext>
            </a:extLst>
          </p:cNvPr>
          <p:cNvSpPr/>
          <p:nvPr/>
        </p:nvSpPr>
        <p:spPr>
          <a:xfrm>
            <a:off x="8601344" y="5304970"/>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1621</TotalTime>
  <Words>1692</Words>
  <Application>Microsoft Office PowerPoint</Application>
  <PresentationFormat>Widescreen</PresentationFormat>
  <Paragraphs>238</Paragraphs>
  <Slides>47</Slides>
  <Notes>4</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Cleiton Rocha</cp:lastModifiedBy>
  <cp:revision>201</cp:revision>
  <dcterms:created xsi:type="dcterms:W3CDTF">2021-04-29T18:58:34Z</dcterms:created>
  <dcterms:modified xsi:type="dcterms:W3CDTF">2021-12-26T13:30:18Z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